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94360" y="502920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685800" y="594360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484632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224028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766E"/>
                </a:solidFill>
                <a:latin typeface="Inter"/>
              </a:rPr>
              <a:t>AN END-TO-END ITINERARY CONCIERGE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2606040"/>
            <a:ext cx="7909560" cy="1920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5800" b="1" i="0">
                <a:solidFill>
                  <a:srgbClr val="0F172A"/>
                </a:solidFill>
                <a:latin typeface="Inter"/>
              </a:rPr>
              <a:t>Real bookings,</a:t>
            </a:r>
          </a:p>
          <a:p>
            <a:pPr algn="l">
              <a:lnSpc>
                <a:spcPct val="100000"/>
              </a:lnSpc>
            </a:pPr>
            <a:r>
              <a:rPr sz="5800" b="1" i="0">
                <a:solidFill>
                  <a:srgbClr val="0F172A"/>
                </a:solidFill>
                <a:latin typeface="Inter"/>
              </a:rPr>
              <a:t>on a coherent day.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4617720"/>
            <a:ext cx="79095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 i="0">
                <a:solidFill>
                  <a:srgbClr val="64748B"/>
                </a:solidFill>
                <a:latin typeface="Inter"/>
              </a:rPr>
              <a:t>We turn a budget, a style and a date range into a fully reserved day — morning to night, transit-aware, with timed-entry slots and a single Stripe charge.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778240" y="1828800"/>
            <a:ext cx="2834640" cy="3983355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006840" y="2121408"/>
            <a:ext cx="23774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1" i="0">
                <a:solidFill>
                  <a:srgbClr val="64748B"/>
                </a:solidFill>
                <a:latin typeface="Inter"/>
              </a:rPr>
              <a:t>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06840" y="2322576"/>
            <a:ext cx="2377440" cy="16827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www.unplan.es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6840" y="2710307"/>
            <a:ext cx="23774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1" i="0">
                <a:solidFill>
                  <a:srgbClr val="64748B"/>
                </a:solidFill>
                <a:latin typeface="Inter"/>
              </a:rPr>
              <a:t>STACK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06840" y="2911475"/>
            <a:ext cx="2377440" cy="16827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Vercel · Supabase · Stripe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06840" y="3299206"/>
            <a:ext cx="23774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1" i="0">
                <a:solidFill>
                  <a:srgbClr val="64748B"/>
                </a:solidFill>
                <a:latin typeface="Inter"/>
              </a:rPr>
              <a:t>ADAPTERS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6840" y="3500374"/>
            <a:ext cx="2377440" cy="16827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17 live providers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06840" y="3888105"/>
            <a:ext cx="23774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1" i="0">
                <a:solidFill>
                  <a:srgbClr val="64748B"/>
                </a:solidFill>
                <a:latin typeface="Inter"/>
              </a:rPr>
              <a:t>NETWORKS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06840" y="4089273"/>
            <a:ext cx="2377440" cy="84137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Directo</a:t>
            </a:r>
          </a:p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Awin</a:t>
            </a:r>
          </a:p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Impact</a:t>
            </a:r>
          </a:p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TradeDoubler</a:t>
            </a:r>
          </a:p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Travelpayouts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06840" y="5150104"/>
            <a:ext cx="23774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b="1" i="0">
                <a:solidFill>
                  <a:srgbClr val="64748B"/>
                </a:solidFill>
                <a:latin typeface="Inter"/>
              </a:rPr>
              <a:t>COMPLIANCE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06840" y="5351272"/>
            <a:ext cx="2377440" cy="16827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GDPR · LOPDGDD · PCI-SAQ 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94360" y="6080760"/>
            <a:ext cx="1100297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62179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Partner &amp; Provider deck   ·   2026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76895" y="62179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partners@unplan.es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94360" y="502920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685800" y="594360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484632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21945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0F766E"/>
                </a:solidFill>
                <a:latin typeface="Inter"/>
              </a:rPr>
              <a:t>ONE LAST THING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260604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5400" b="1" i="0">
                <a:solidFill>
                  <a:srgbClr val="0F172A"/>
                </a:solidFill>
                <a:latin typeface="Inter"/>
              </a:rPr>
              <a:t>Let's stitch the day together.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406908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 i="0">
                <a:solidFill>
                  <a:srgbClr val="64748B"/>
                </a:solidFill>
                <a:latin typeface="Inter"/>
              </a:rPr>
              <a:t>If your inventory belongs on a coherent itinerary — flights, hotels, tickets, tours, restaurants, experiences — let's talk. We onboard in days, certify in weeks, and pay in EUR through PayPal, IBAN, or Stripe Connect.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594360" y="5486400"/>
            <a:ext cx="1100297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566928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0F172A"/>
                </a:solidFill>
                <a:latin typeface="Inter"/>
              </a:rPr>
              <a:t>partners@unplan.es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608076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Commercial · partnerships · revenue share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8095" y="566928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2000" b="1" i="0">
                <a:solidFill>
                  <a:srgbClr val="0F766E"/>
                </a:solidFill>
                <a:latin typeface="Inter"/>
              </a:rPr>
              <a:t>www.unplan.es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095" y="608076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Try the wizard yourself — the same flow your customers will see.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01.5 — Contents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CONTENTS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3553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What you will find inside this deck.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88244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17320" y="194645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What unPlan.es 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" y="229392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238536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7320" y="244937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The customer journey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" y="279684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" y="288828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17320" y="295229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For inventory providers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4360" y="329976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339120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17320" y="345521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Live coverage today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78727" y="188244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01687" y="194645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For affiliate networks &amp; partners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78727" y="229392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78727" y="238536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01687" y="244937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Trust, tech &amp; operations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78727" y="279684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278727" y="2888284"/>
            <a:ext cx="777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F766E"/>
                </a:solidFill>
                <a:latin typeface="Inter"/>
              </a:rPr>
              <a:t>08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01687" y="2952292"/>
            <a:ext cx="449564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0F172A"/>
                </a:solidFill>
                <a:latin typeface="Inter"/>
              </a:rPr>
              <a:t>Doors / next steps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4360" y="179100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78727" y="1791004"/>
            <a:ext cx="5318607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01.5 — Contents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02 — What unPlan.es is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SECTION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7107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Not an aggregator. A planner that stitches a whole day.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94360" y="2146401"/>
            <a:ext cx="3657600" cy="219456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375001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COHERENT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667609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A full agenda, not a list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152241"/>
            <a:ext cx="32004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Six daily slots with two alternatives per slot, plus a free-time opt-out. Arrival and return days adapt to the real landing and takeoff time — we never promise a 13:30 welcome lunch when the plane lands at 16:00.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34840" y="2146401"/>
            <a:ext cx="3657600" cy="219456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663440" y="2375001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REAL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667609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No synthetic fallback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152241"/>
            <a:ext cx="32004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When a provider is connected, options are live inventory with EUR prices. If a category has no real resolver, it stays empty until we onboard one. We never invent.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75320" y="2146401"/>
            <a:ext cx="3657600" cy="219456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503920" y="2375001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CONCIERGE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2667609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One charge, real bookings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3152241"/>
            <a:ext cx="32004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Single Stripe Checkout for the full package. We hold inventory (Duffel hold orders, LiteAPI prebookId, Viator cartRef) and confirm in 24 hours. Locators by email and push notification.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4937760"/>
            <a:ext cx="109728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1">
                <a:solidFill>
                  <a:srgbClr val="64748B"/>
                </a:solidFill>
                <a:latin typeface="Inter"/>
              </a:rPr>
              <a:t>The whole journey runs on a single serverless function with strict CSP, HSTS, and RLS on the database.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02 — What unPlan.es 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03 — The customer journey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HOW THE WIZARD WORKS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3553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Seven steps from idea to a booked day.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Plan type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Today · Local · Weekend · Trip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120493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2257653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57653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Budget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57653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Lowcost · Balanced · Premium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738067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3875227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75227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Style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75227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8 styles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355640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5492800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92800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Origin &amp; dates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92800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Places autocomplete + dates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973214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7110374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10374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Recommendation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10374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Destination + draft agenda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590787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8727947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727947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Your plan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727947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Day-by-day · swap alternatives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0208361" y="1791004"/>
            <a:ext cx="1480413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10345521" y="1928164"/>
            <a:ext cx="329184" cy="32918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Inter"/>
              </a:rPr>
              <a:t>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345521" y="2385364"/>
            <a:ext cx="1206093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F172A"/>
                </a:solidFill>
                <a:latin typeface="Inter"/>
              </a:rPr>
              <a:t>Checkout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45521" y="2659684"/>
            <a:ext cx="1206093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Stripe · 24 h fulfilment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619804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0F172A"/>
                </a:solidFill>
                <a:latin typeface="Inter"/>
              </a:rPr>
              <a:t>Why this beats a generic travel aggregator</a:t>
            </a:r>
          </a:p>
        </p:txBody>
      </p:sp>
      <p:sp>
        <p:nvSpPr>
          <p:cNvPr id="39" name="Oval 38"/>
          <p:cNvSpPr/>
          <p:nvPr/>
        </p:nvSpPr>
        <p:spPr>
          <a:xfrm>
            <a:off x="502920" y="4113580"/>
            <a:ext cx="164592" cy="164592"/>
          </a:xfrm>
          <a:prstGeom prst="ellipse">
            <a:avLst/>
          </a:prstGeom>
          <a:solidFill>
            <a:srgbClr val="E6F2F0"/>
          </a:solidFill>
          <a:ln w="9525">
            <a:solidFill>
              <a:srgbClr val="0F76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557784" y="4168444"/>
            <a:ext cx="54864" cy="5486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95528" y="4077004"/>
            <a:ext cx="108630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0F172A"/>
                </a:solidFill>
                <a:latin typeface="Inter"/>
              </a:rPr>
              <a:t>Transit coherence by default. Google Maps Routes (TRANSIT / WALK / DRIVE) measures every gap; we trigger a private-transfer CTA when public transit can't make it.</a:t>
            </a:r>
          </a:p>
        </p:txBody>
      </p:sp>
      <p:sp>
        <p:nvSpPr>
          <p:cNvPr id="42" name="Oval 41"/>
          <p:cNvSpPr/>
          <p:nvPr/>
        </p:nvSpPr>
        <p:spPr>
          <a:xfrm>
            <a:off x="502920" y="4497628"/>
            <a:ext cx="164592" cy="164592"/>
          </a:xfrm>
          <a:prstGeom prst="ellipse">
            <a:avLst/>
          </a:prstGeom>
          <a:solidFill>
            <a:srgbClr val="E6F2F0"/>
          </a:solidFill>
          <a:ln w="9525">
            <a:solidFill>
              <a:srgbClr val="0F76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557784" y="4552492"/>
            <a:ext cx="54864" cy="5486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95528" y="4461052"/>
            <a:ext cx="108630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0F172A"/>
                </a:solidFill>
                <a:latin typeface="Inter"/>
              </a:rPr>
              <a:t>Timed-entry sessions stamped on the slot. Tiqets and GetYourGuide sessions show their real start time, not a generic placeholder.</a:t>
            </a:r>
          </a:p>
        </p:txBody>
      </p:sp>
      <p:sp>
        <p:nvSpPr>
          <p:cNvPr id="45" name="Oval 44"/>
          <p:cNvSpPr/>
          <p:nvPr/>
        </p:nvSpPr>
        <p:spPr>
          <a:xfrm>
            <a:off x="502920" y="4881676"/>
            <a:ext cx="164592" cy="164592"/>
          </a:xfrm>
          <a:prstGeom prst="ellipse">
            <a:avLst/>
          </a:prstGeom>
          <a:solidFill>
            <a:srgbClr val="E6F2F0"/>
          </a:solidFill>
          <a:ln w="9525">
            <a:solidFill>
              <a:srgbClr val="0F76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557784" y="4936540"/>
            <a:ext cx="54864" cy="5486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95528" y="4845100"/>
            <a:ext cx="108630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0F172A"/>
                </a:solidFill>
                <a:latin typeface="Inter"/>
              </a:rPr>
              <a:t>Logistics auto-injected and honest. Check-in, check-out, leave-for-airport anchor to the real flight schedule.</a:t>
            </a:r>
          </a:p>
        </p:txBody>
      </p:sp>
      <p:sp>
        <p:nvSpPr>
          <p:cNvPr id="48" name="Oval 47"/>
          <p:cNvSpPr/>
          <p:nvPr/>
        </p:nvSpPr>
        <p:spPr>
          <a:xfrm>
            <a:off x="502920" y="5265724"/>
            <a:ext cx="164592" cy="164592"/>
          </a:xfrm>
          <a:prstGeom prst="ellipse">
            <a:avLst/>
          </a:prstGeom>
          <a:solidFill>
            <a:srgbClr val="E6F2F0"/>
          </a:solidFill>
          <a:ln w="9525">
            <a:solidFill>
              <a:srgbClr val="0F76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557784" y="5320588"/>
            <a:ext cx="54864" cy="54864"/>
          </a:xfrm>
          <a:prstGeom prst="ellipse">
            <a:avLst/>
          </a:prstGeom>
          <a:solidFill>
            <a:srgbClr val="0F76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795528" y="5229148"/>
            <a:ext cx="108630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0F172A"/>
                </a:solidFill>
                <a:latin typeface="Inter"/>
              </a:rPr>
              <a:t>Budget-aware destination ranker. The recommender biases by historic spend per destination shape — favouring cities that leave room for activities.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03 — The customer journey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04 — For inventory providers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SECTION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3553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Three ladders to plug your inventory in.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94360" y="1791004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1955596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 i="0">
                <a:solidFill>
                  <a:srgbClr val="0F766E"/>
                </a:solidFill>
                <a:latin typeface="Inter"/>
              </a:rPr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888284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Live adapters in production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16552" y="1791004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45152" y="1955596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 i="0">
                <a:solidFill>
                  <a:srgbClr val="0F766E"/>
                </a:solidFill>
                <a:latin typeface="Inter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5152" y="2888284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End-to-end API integrations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(Duffel · LiteAPI Hotels · LiteAPI Flights · Viator)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38744" y="1791004"/>
            <a:ext cx="36576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67344" y="1955596"/>
            <a:ext cx="3200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 i="0">
                <a:solidFill>
                  <a:srgbClr val="0F766E"/>
                </a:solidFill>
                <a:latin typeface="Inter"/>
              </a:rPr>
              <a:t>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67344" y="2888284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Affiliate / commercial programs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across 5 networks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" y="3528364"/>
            <a:ext cx="3657600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3756964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LADDER 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049572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End-to-end API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534204"/>
            <a:ext cx="32004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Search · prebook · book · cancel under our backend. Single Stripe charge, deferred booking, idempotency keys. Used by Duffel, LiteAPI Hotels &amp; Flights.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416552" y="3528364"/>
            <a:ext cx="3657600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45152" y="3756964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LADDER 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45152" y="4049572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Product feed + deep-link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45152" y="4534204"/>
            <a:ext cx="32004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We ingest your Product Data Feed (Awin, TradeDoubler, Impact, Partnerize, Travelpayouts). Tagger + L2 Supabase cache. Click-through to your checkout pre-stamped.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238744" y="3528364"/>
            <a:ext cx="3657600" cy="1920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67344" y="3756964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LADDER 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67344" y="4049572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Search-only + redirect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67344" y="4534204"/>
            <a:ext cx="32004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Yelp, Eventbrite, Bandsintown, OSM Overpass. Inbound parser captures the locator email reply. Best for long-tail coverage.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04 — For inventory providers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05 — Live coverage today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WHAT'S ALREADY WIRED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3553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Live coverage across 12 categories.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1791004"/>
            <a:ext cx="11185855" cy="329184"/>
          </a:xfrm>
          <a:prstGeom prst="rect">
            <a:avLst/>
          </a:prstGeom>
          <a:solidFill>
            <a:srgbClr val="E6F2F0"/>
          </a:solidFill>
          <a:ln w="9525">
            <a:solidFill>
              <a:srgbClr val="CFD4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845868"/>
            <a:ext cx="1143000" cy="32918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CATEGORY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3080" y="1845868"/>
            <a:ext cx="4937760" cy="32918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PROVIDERS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20840" y="1845868"/>
            <a:ext cx="4967935" cy="329184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INTEGRATION MODE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2120188"/>
            <a:ext cx="11185855" cy="2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2184196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Vuelos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83080" y="2184196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Aviasales · Duffel · LiteAPI Flights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20840" y="2184196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 · API E2E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2403017"/>
            <a:ext cx="11185855" cy="282829"/>
          </a:xfrm>
          <a:prstGeom prst="rect">
            <a:avLst/>
          </a:prstGeom>
          <a:solidFill>
            <a:srgbClr val="F8F9FA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2467025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Trenes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83080" y="2467025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Omio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20840" y="2467025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" y="2685846"/>
            <a:ext cx="11185855" cy="2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" y="2749854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Alojamiento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83080" y="2749854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LiteAPI Hotels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20840" y="2749854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API E2E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2920" y="2968675"/>
            <a:ext cx="11185855" cy="437642"/>
          </a:xfrm>
          <a:prstGeom prst="rect">
            <a:avLst/>
          </a:prstGeom>
          <a:solidFill>
            <a:srgbClr val="F8F9FA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3032683"/>
            <a:ext cx="1143000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Actividades &amp; tours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83080" y="3032683"/>
            <a:ext cx="4937760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Awin product feeds · Fever · GetYourGuide · Groupon · Tiqets · TradeDoubler product feeds · Viator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20840" y="3032683"/>
            <a:ext cx="4967935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Feed · Aggregator · API E2E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3406317"/>
            <a:ext cx="11185855" cy="437642"/>
          </a:xfrm>
          <a:prstGeom prst="rect">
            <a:avLst/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3470325"/>
            <a:ext cx="1143000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Museos &amp; cultura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83080" y="3470325"/>
            <a:ext cx="4937760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Fever · Tiqets · Viator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20840" y="3470325"/>
            <a:ext cx="4967935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 · API E2E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2920" y="3843959"/>
            <a:ext cx="11185855" cy="282829"/>
          </a:xfrm>
          <a:prstGeom prst="rect">
            <a:avLst/>
          </a:prstGeom>
          <a:solidFill>
            <a:srgbClr val="F8F9FA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0080" y="3907967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Guías locales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783080" y="3907967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GuruWalk · Viator · WeGoTrip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720840" y="3907967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 · API E2E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" y="4126788"/>
            <a:ext cx="11185855" cy="437642"/>
          </a:xfrm>
          <a:prstGeom prst="rect">
            <a:avLst/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0080" y="4190796"/>
            <a:ext cx="1143000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Experiencias premium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783080" y="4190796"/>
            <a:ext cx="4937760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Tiqets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20840" y="4190796"/>
            <a:ext cx="4967935" cy="30962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2920" y="4564430"/>
            <a:ext cx="11185855" cy="282829"/>
          </a:xfrm>
          <a:prstGeom prst="rect">
            <a:avLst/>
          </a:prstGeom>
          <a:solidFill>
            <a:srgbClr val="F8F9FA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0080" y="4628438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Vida nocturna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783080" y="4628438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Fever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720840" y="4628438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02920" y="4847259"/>
            <a:ext cx="11185855" cy="2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0080" y="4911267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Conciertos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783080" y="4911267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Bandsintown · Fever · Ticketmaster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720840" y="4911267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Aggregator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02920" y="5130088"/>
            <a:ext cx="11185855" cy="282829"/>
          </a:xfrm>
          <a:prstGeom prst="rect">
            <a:avLst/>
          </a:prstGeom>
          <a:solidFill>
            <a:srgbClr val="F8F9FA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" y="5194096"/>
            <a:ext cx="114300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172A"/>
                </a:solidFill>
                <a:latin typeface="Inter"/>
              </a:rPr>
              <a:t>Plan gratuito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783080" y="5194096"/>
            <a:ext cx="4937760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0F172A"/>
                </a:solidFill>
                <a:latin typeface="Inter"/>
              </a:rPr>
              <a:t>OpenStreetMap POIs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720840" y="5194096"/>
            <a:ext cx="4967935" cy="15481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Feed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2920" y="5550077"/>
            <a:ext cx="1118585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64748B"/>
                </a:solidFill>
                <a:latin typeface="Inter"/>
              </a:rPr>
              <a:t>Audit-ready: monthly account-manager report covers per-resolver health, circuit-breaker state and click-through volume.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05 — Live coverage today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06 — For affiliate networks &amp; partners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SECTION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35539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Buying-intent traffic, attributable to the click.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94360" y="1791004"/>
            <a:ext cx="5410047" cy="18288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019604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TRAFFIC QUALITY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312212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High intent, attributable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2796844"/>
            <a:ext cx="4952847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Pre-stamped Publisher ID / SID / CID on every deep-link. Network cookie dropped in the same window. Postback URLs when available (Impact). Every redirect carries known dates, party size, budget.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87287" y="1791004"/>
            <a:ext cx="5410047" cy="18288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15887" y="2019604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COMMERCIALS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5887" y="2312212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Concierge model, single charge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15887" y="2796844"/>
            <a:ext cx="4952847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No back-and-forth, no refund races. The customer pays once. We hold inventory 24-72 h and reconcile before auto-confirm. If we cannot deliver, we auto-refund — the partner sees a clean cancellation, not a chargeback.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94360" y="3802684"/>
            <a:ext cx="5410047" cy="18288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4031284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BRAND FIT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4323892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Luxury-light, editorial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808524"/>
            <a:ext cx="4952847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No pop-ups, no incentivised traffic, no coupon scraping. Inventory shown side-by-side with cultural and gastronomic context. Reads as a concierge, not a comparison engine.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87287" y="3802684"/>
            <a:ext cx="5410047" cy="18288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5887" y="4031284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GEOGRAPHY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5887" y="4323892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EU first, ES anchor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5887" y="4808524"/>
            <a:ext cx="4952847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Spanish market with active EU expansion. 8 travel styles across ES, FR, IT, PT, NL, DE, plus a curated Eastern-EU expansion (9 cities added in 2026-05).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06 — For affiliate networks &amp; partners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07 — Trust, tech, and operations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SECTION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7107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Calling other people's APIs with their reputation on the line.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94360" y="2146401"/>
            <a:ext cx="5410047" cy="17830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375001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STACK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667609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Serverless &amp; auditable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152241"/>
            <a:ext cx="4952847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Single Vercel Go function · Supabase Postgres with strict RLS · Stripe Checkout with HMAC webhooks · Cloudflare Email Routing for inbound locator capture.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87287" y="2146401"/>
            <a:ext cx="5410047" cy="17830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15887" y="2375001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SECURITY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5887" y="2667609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Encrypt-at-rest, audit log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15887" y="3152241"/>
            <a:ext cx="4952847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AES-256-GCM key versioning on locator codes, passport, DOB. Webhook idempotency table. Body caps + Origin gating on every POST. govulncheck + gosec on every PR. Nightly orders backup to R2 / S3 (ciphertext preserved).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94360" y="4112361"/>
            <a:ext cx="5410047" cy="17830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4340961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COMPLIANCE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4633569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GDPR · LOPDGDD · PCI SAQ 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118201"/>
            <a:ext cx="4952847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Article 15 (export) and Article 17 (erase) endpoints. Five-year fiscal retention with PII blind-index for lawful search. 2FA TOTP on admin. Incident runbook (T+0 / 15 min / 1 h / 24 h / 7 d).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87287" y="4112361"/>
            <a:ext cx="5410047" cy="17830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5887" y="4340961"/>
            <a:ext cx="495284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OPERATIONS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5887" y="4633569"/>
            <a:ext cx="4952847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Concierge orchestrator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5887" y="5118201"/>
            <a:ext cx="4952847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Deferred E2E booking pattern. Cron expire-holds every 5 min auto-refunds expired holds and notifies the customer. Synthetic monitor every 6 h. Slack ops channel for orders, bounces, refunds, breaker state.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59436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1">
                <a:solidFill>
                  <a:srgbClr val="64748B"/>
                </a:solidFill>
                <a:latin typeface="Inter"/>
              </a:rPr>
              <a:t>Management fee 0 %. Total fixed-fee ceiling EUR 25 / plan. The customer pays the wholesale price as is — our revenue is upstream commission.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07 — Trust, tech, and operations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502920" y="347472"/>
            <a:ext cx="310896" cy="310896"/>
          </a:xfrm>
          <a:prstGeom prst="ellipse">
            <a:avLst/>
          </a:prstGeom>
          <a:solidFill>
            <a:srgbClr val="0F766E"/>
          </a:solidFill>
          <a:ln w="6350">
            <a:solidFill>
              <a:srgbClr val="115E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94360" y="438912"/>
            <a:ext cx="128016" cy="128016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329184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0F172A"/>
                </a:solidFill>
                <a:latin typeface="Inter"/>
              </a:rPr>
              <a:t>unPlan</a:t>
            </a:r>
            <a:r>
              <a:rPr sz="1800" b="1" i="0">
                <a:solidFill>
                  <a:srgbClr val="0F766E"/>
                </a:solidFill>
                <a:latin typeface="Inter"/>
              </a:rPr>
              <a:t>.</a:t>
            </a:r>
            <a:r>
              <a:rPr sz="1800" b="1" i="0">
                <a:solidFill>
                  <a:srgbClr val="0F172A"/>
                </a:solidFill>
                <a:latin typeface="Inter"/>
              </a:rPr>
              <a:t>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6895" y="384048"/>
            <a:ext cx="3657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08 — Working with us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841248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05156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0F766E"/>
                </a:solidFill>
                <a:latin typeface="Inter"/>
              </a:rPr>
              <a:t>SECTION 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325880"/>
            <a:ext cx="11155680" cy="7107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400" b="1" i="0">
                <a:solidFill>
                  <a:srgbClr val="0F172A"/>
                </a:solidFill>
                <a:latin typeface="Inter"/>
              </a:rPr>
              <a:t>Three doors. We hand back a 1-page integration plan in 5 days.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2146401"/>
            <a:ext cx="3606698" cy="27432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375001"/>
            <a:ext cx="314949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DOOR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649321"/>
            <a:ext cx="3149498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1" i="0">
                <a:solidFill>
                  <a:srgbClr val="0F172A"/>
                </a:solidFill>
                <a:latin typeface="Inter"/>
              </a:rPr>
              <a:t>Direct API partnership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243681"/>
            <a:ext cx="3149498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If you operate a booking API (NDC, hotel content + book, ticketing reservation), we build the adapter, certify against your sandbox, and ship to production with deferred-booking and idempotency-key patterns.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432401"/>
            <a:ext cx="314949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115E59"/>
                </a:solidFill>
                <a:latin typeface="Inter"/>
              </a:rPr>
              <a:t>Timeline: Typically 2–4 weeks per adapter, certification-bound.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92498" y="2146401"/>
            <a:ext cx="3606698" cy="27432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21098" y="2375001"/>
            <a:ext cx="314949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DOOR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1098" y="2649321"/>
            <a:ext cx="3149498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1" i="0">
                <a:solidFill>
                  <a:srgbClr val="0F172A"/>
                </a:solidFill>
                <a:latin typeface="Inter"/>
              </a:rPr>
              <a:t>Affiliate / network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1098" y="3243681"/>
            <a:ext cx="3149498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If you run a Product Data Feed or a Click + Postback program, share the FID / SID / publisher ID and we activate within the same week. We accept JSON, CSV, JSONL, and Awin Enhanced Feed v2.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1098" y="4432401"/>
            <a:ext cx="314949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115E59"/>
                </a:solidFill>
                <a:latin typeface="Inter"/>
              </a:rPr>
              <a:t>Timeline: 1–7 days from credentials to first revenue.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082076" y="2146401"/>
            <a:ext cx="3606698" cy="2743200"/>
          </a:xfrm>
          <a:prstGeom prst="roundRect">
            <a:avLst>
              <a:gd name="adj" fmla="val 6000"/>
            </a:avLst>
          </a:prstGeom>
          <a:solidFill>
            <a:srgbClr val="E6F2F0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310676" y="2375001"/>
            <a:ext cx="314949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DOOR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10676" y="2649321"/>
            <a:ext cx="3149498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1" i="0">
                <a:solidFill>
                  <a:srgbClr val="0F172A"/>
                </a:solidFill>
                <a:latin typeface="Inter"/>
              </a:rPr>
              <a:t>Co-branded campaign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10676" y="3243681"/>
            <a:ext cx="3149498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64748B"/>
                </a:solidFill>
                <a:latin typeface="Inter"/>
              </a:rPr>
              <a:t>Custom editorial integrations: branded styles, curated city packages, B2B vouchers, gift cards. Suited for travel boards, DMOs, hospitality groups, premium card programs.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10676" y="4432401"/>
            <a:ext cx="314949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1">
                <a:solidFill>
                  <a:srgbClr val="115E59"/>
                </a:solidFill>
                <a:latin typeface="Inter"/>
              </a:rPr>
              <a:t>Timeline: By campaign brief.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02920" y="5440680"/>
            <a:ext cx="5501487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5577840"/>
            <a:ext cx="504428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COMMERCIAL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5824728"/>
            <a:ext cx="504428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partners@unplan.es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6080760"/>
            <a:ext cx="504428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Sales, partnerships, co-marketing, revenue share.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187287" y="5440680"/>
            <a:ext cx="5501487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3E6E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15887" y="5577840"/>
            <a:ext cx="504428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0F766E"/>
                </a:solidFill>
                <a:latin typeface="Inter"/>
              </a:rPr>
              <a:t>TECHNICAL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15887" y="5824728"/>
            <a:ext cx="5044287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0F172A"/>
                </a:solidFill>
                <a:latin typeface="Inter"/>
              </a:rPr>
              <a:t>integrations@unplan.es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15887" y="6080760"/>
            <a:ext cx="5044287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64748B"/>
                </a:solidFill>
                <a:latin typeface="Inter"/>
              </a:rPr>
              <a:t>Adapter implementation, sandbox handoff, certification.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" y="6355080"/>
            <a:ext cx="11185855" cy="9525"/>
          </a:xfrm>
          <a:prstGeom prst="rect">
            <a:avLst/>
          </a:prstGeom>
          <a:solidFill>
            <a:srgbClr val="E3E6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2920" y="64465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www.unplan.es   ·   partners@unplan.es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76895" y="6446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4748B"/>
                </a:solidFill>
                <a:latin typeface="Inter"/>
              </a:rPr>
              <a:t>08 — Working with 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